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63" r:id="rId5"/>
    <p:sldId id="266" r:id="rId6"/>
    <p:sldId id="265" r:id="rId7"/>
    <p:sldId id="264" r:id="rId8"/>
    <p:sldId id="267" r:id="rId9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480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image10.png>
</file>

<file path=ppt/media/image12.png>
</file>

<file path=ppt/media/image16.png>
</file>

<file path=ppt/media/image4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GB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8672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74644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5254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1749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067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10937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59157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5897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2217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45202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GB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0755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GB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GB" smtClean="0"/>
              <a:t>单击此处编辑母版文本样式</a:t>
            </a:r>
          </a:p>
          <a:p>
            <a:pPr lvl="1"/>
            <a:r>
              <a:rPr kumimoji="1" lang="zh-CN" altLang="en-GB" smtClean="0"/>
              <a:t>二级</a:t>
            </a:r>
          </a:p>
          <a:p>
            <a:pPr lvl="2"/>
            <a:r>
              <a:rPr kumimoji="1" lang="zh-CN" altLang="en-GB" smtClean="0"/>
              <a:t>三级</a:t>
            </a:r>
          </a:p>
          <a:p>
            <a:pPr lvl="3"/>
            <a:r>
              <a:rPr kumimoji="1" lang="zh-CN" altLang="en-GB" smtClean="0"/>
              <a:t>四级</a:t>
            </a:r>
          </a:p>
          <a:p>
            <a:pPr lvl="4"/>
            <a:r>
              <a:rPr kumimoji="1" lang="zh-CN" altLang="en-GB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6EFB32-6EA2-7142-B360-E44D373A830A}" type="datetimeFigureOut">
              <a:rPr kumimoji="1" lang="zh-CN" altLang="en-US" smtClean="0"/>
              <a:t>14/11/2017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36B83-636A-644E-A175-E5E9410F721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03668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4.emf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jpe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309669"/>
            <a:ext cx="8229600" cy="1143000"/>
          </a:xfrm>
        </p:spPr>
        <p:txBody>
          <a:bodyPr>
            <a:normAutofit/>
          </a:bodyPr>
          <a:lstStyle/>
          <a:p>
            <a:r>
              <a:rPr kumimoji="1" lang="en-GB" altLang="zh-CN" sz="2400" b="1" dirty="0" smtClean="0">
                <a:latin typeface="Arial"/>
                <a:cs typeface="Arial"/>
              </a:rPr>
              <a:t>A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GB" altLang="zh-CN" sz="2400" b="1" dirty="0" smtClean="0">
                <a:latin typeface="Arial"/>
                <a:cs typeface="Arial"/>
              </a:rPr>
              <a:t>bacterial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US" altLang="zh-CN" sz="2400" b="1" dirty="0" smtClean="0">
                <a:latin typeface="Arial"/>
                <a:cs typeface="Arial"/>
              </a:rPr>
              <a:t>automated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GB" altLang="zh-CN" sz="2400" b="1" dirty="0" smtClean="0">
                <a:latin typeface="Arial"/>
                <a:cs typeface="Arial"/>
              </a:rPr>
              <a:t>annotation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GB" altLang="zh-CN" sz="2400" b="1" dirty="0" smtClean="0">
                <a:latin typeface="Arial"/>
                <a:cs typeface="Arial"/>
              </a:rPr>
              <a:t>pipeline</a:t>
            </a:r>
            <a:endParaRPr kumimoji="1" lang="zh-CN" altLang="en-US" sz="2400" b="1" dirty="0">
              <a:latin typeface="Arial"/>
              <a:cs typeface="Arial"/>
            </a:endParaRPr>
          </a:p>
        </p:txBody>
      </p:sp>
      <p:pic>
        <p:nvPicPr>
          <p:cNvPr id="4" name="图片 3" descr="无标题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556" y="716014"/>
            <a:ext cx="3664744" cy="25200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5" name="文本框 4"/>
          <p:cNvSpPr txBox="1"/>
          <p:nvPr/>
        </p:nvSpPr>
        <p:spPr>
          <a:xfrm>
            <a:off x="6641982" y="367213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latin typeface="Arial"/>
                <a:cs typeface="Arial"/>
              </a:rPr>
              <a:t>Workflow</a:t>
            </a:r>
            <a:endParaRPr kumimoji="1" lang="zh-CN" altLang="en-US" dirty="0">
              <a:latin typeface="Arial"/>
              <a:cs typeface="Arial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3773300"/>
            <a:ext cx="3630375" cy="25200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656" y="3773300"/>
            <a:ext cx="3717644" cy="25200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</p:pic>
      <p:pic>
        <p:nvPicPr>
          <p:cNvPr id="8" name="图片 7" descr="Screen Shot 2014-04-28 at 16.54.24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4722" y="6318000"/>
            <a:ext cx="1809278" cy="540000"/>
          </a:xfrm>
          <a:prstGeom prst="rect">
            <a:avLst/>
          </a:prstGeom>
        </p:spPr>
      </p:pic>
      <p:graphicFrame>
        <p:nvGraphicFramePr>
          <p:cNvPr id="9" name="Group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952632"/>
              </p:ext>
            </p:extLst>
          </p:nvPr>
        </p:nvGraphicFramePr>
        <p:xfrm>
          <a:off x="190500" y="804675"/>
          <a:ext cx="4889500" cy="2286030"/>
        </p:xfrm>
        <a:graphic>
          <a:graphicData uri="http://schemas.openxmlformats.org/drawingml/2006/table">
            <a:tbl>
              <a:tblPr/>
              <a:tblGrid>
                <a:gridCol w="1254169"/>
                <a:gridCol w="1870031"/>
                <a:gridCol w="1765300"/>
              </a:tblGrid>
              <a:tr h="6348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Text variant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cAMP-binding </a:t>
                      </a: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proteins</a:t>
                      </a: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 - catabolite gene activator and regulatory </a:t>
                      </a: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subunit</a:t>
                      </a: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 of cAMP-dependent protein </a:t>
                      </a: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kinases</a:t>
                      </a:r>
                      <a:endParaRPr kumimoji="0" lang="en-US" altLang="zh-CN" sz="12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b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putative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cAMP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-binding 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protein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 -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catabolite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 protein activator and regulatory subunit of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cAMP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-dependent protein 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kinase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b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</a:tr>
              <a:tr h="28051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Synonym and abbreviation</a:t>
                      </a:r>
                      <a:endParaRPr kumimoji="0" lang="en-US" altLang="zh-CN" sz="1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RIP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metalloprotease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Membrane-associated zinc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metalloprotease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</a:tr>
              <a:tr h="3986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Function expression variant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transformation system protein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Predicted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amidophosphoribosyltransferases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2078990" y="435343"/>
            <a:ext cx="115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latin typeface="Arial"/>
                <a:cs typeface="Arial"/>
              </a:rPr>
              <a:t>Rationale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17500" y="3391968"/>
            <a:ext cx="40338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latin typeface="Arial"/>
                <a:cs typeface="Arial"/>
              </a:rPr>
              <a:t>Cross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species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annotation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comparison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029200" y="3391968"/>
            <a:ext cx="4239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latin typeface="Arial"/>
                <a:cs typeface="Arial"/>
              </a:rPr>
              <a:t>Cross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species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annotation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determination</a:t>
            </a:r>
            <a:endParaRPr kumimoji="1" lang="zh-CN" alt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87931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351110"/>
            <a:ext cx="8229600" cy="1143000"/>
          </a:xfrm>
        </p:spPr>
        <p:txBody>
          <a:bodyPr>
            <a:normAutofit/>
          </a:bodyPr>
          <a:lstStyle/>
          <a:p>
            <a:r>
              <a:rPr kumimoji="1" lang="en-GB" altLang="zh-CN" sz="2400" b="1" dirty="0" smtClean="0">
                <a:latin typeface="Arial"/>
                <a:cs typeface="Arial"/>
              </a:rPr>
              <a:t>Rheumatoid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US" altLang="zh-CN" sz="2400" b="1" dirty="0" smtClean="0">
                <a:latin typeface="Arial"/>
                <a:cs typeface="Arial"/>
              </a:rPr>
              <a:t>Arthritis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GB" altLang="zh-CN" sz="2400" b="1" dirty="0">
                <a:latin typeface="Arial"/>
                <a:cs typeface="Arial"/>
              </a:rPr>
              <a:t>p</a:t>
            </a:r>
            <a:r>
              <a:rPr kumimoji="1" lang="en-GB" altLang="zh-CN" sz="2400" b="1" dirty="0" smtClean="0">
                <a:latin typeface="Arial"/>
                <a:cs typeface="Arial"/>
              </a:rPr>
              <a:t>atient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GB" altLang="zh-CN" sz="2400" b="1" dirty="0" smtClean="0">
                <a:latin typeface="Arial"/>
                <a:cs typeface="Arial"/>
              </a:rPr>
              <a:t>subtyping</a:t>
            </a:r>
            <a:endParaRPr kumimoji="1" lang="zh-CN" altLang="en-US" sz="2400" b="1" dirty="0">
              <a:latin typeface="Arial"/>
              <a:cs typeface="Arial"/>
            </a:endParaRPr>
          </a:p>
        </p:txBody>
      </p:sp>
      <p:pic>
        <p:nvPicPr>
          <p:cNvPr id="54" name="图片 53" descr="17755 gene cluster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79" y="3968668"/>
            <a:ext cx="3098041" cy="25200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6" name="图片 55" descr="gse17755 pathway level clustering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96" y="3968668"/>
            <a:ext cx="4480000" cy="25200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7" name="图片 56" descr="pla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79" y="836170"/>
            <a:ext cx="3098041" cy="25200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59" name="文本框 58"/>
          <p:cNvSpPr txBox="1"/>
          <p:nvPr/>
        </p:nvSpPr>
        <p:spPr>
          <a:xfrm>
            <a:off x="1600200" y="3599336"/>
            <a:ext cx="186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err="1" smtClean="0">
                <a:latin typeface="Arial"/>
                <a:cs typeface="Arial"/>
              </a:rPr>
              <a:t>Heatmap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US" altLang="zh-CN" dirty="0" smtClean="0">
                <a:latin typeface="Arial"/>
                <a:cs typeface="Arial"/>
              </a:rPr>
              <a:t>results</a:t>
            </a:r>
            <a:endParaRPr kumimoji="1" lang="zh-CN" altLang="en-US" dirty="0">
              <a:latin typeface="Arial"/>
              <a:cs typeface="Arial"/>
            </a:endParaRPr>
          </a:p>
        </p:txBody>
      </p:sp>
      <p:grpSp>
        <p:nvGrpSpPr>
          <p:cNvPr id="90" name="组 89"/>
          <p:cNvGrpSpPr/>
          <p:nvPr/>
        </p:nvGrpSpPr>
        <p:grpSpPr>
          <a:xfrm>
            <a:off x="850684" y="821783"/>
            <a:ext cx="3437234" cy="2559236"/>
            <a:chOff x="57806" y="1166265"/>
            <a:chExt cx="3437234" cy="2559236"/>
          </a:xfrm>
        </p:grpSpPr>
        <p:sp>
          <p:nvSpPr>
            <p:cNvPr id="75" name="TextBox 30"/>
            <p:cNvSpPr txBox="1">
              <a:spLocks noChangeArrowheads="1"/>
            </p:cNvSpPr>
            <p:nvPr/>
          </p:nvSpPr>
          <p:spPr bwMode="auto">
            <a:xfrm>
              <a:off x="1313553" y="2345631"/>
              <a:ext cx="1015742" cy="323165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171450" indent="-171450">
                <a:buFont typeface="Arial" charset="0"/>
                <a:buChar char="•"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Pathway activity: PLAGE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Filtering: Top 500 most variant mechanisms</a:t>
              </a:r>
            </a:p>
          </p:txBody>
        </p:sp>
        <p:sp>
          <p:nvSpPr>
            <p:cNvPr id="62" name="Rectangle 9"/>
            <p:cNvSpPr/>
            <p:nvPr/>
          </p:nvSpPr>
          <p:spPr>
            <a:xfrm>
              <a:off x="2569301" y="1809362"/>
              <a:ext cx="925739" cy="1143388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63" name="TextBox 3"/>
            <p:cNvSpPr txBox="1">
              <a:spLocks noChangeArrowheads="1"/>
            </p:cNvSpPr>
            <p:nvPr/>
          </p:nvSpPr>
          <p:spPr bwMode="auto">
            <a:xfrm>
              <a:off x="709252" y="1357767"/>
              <a:ext cx="1487848" cy="187202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zh-CN"/>
              </a:defPPr>
              <a:lvl1pPr algn="ctr">
                <a:defRPr sz="1000" b="1">
                  <a:solidFill>
                    <a:prstClr val="black"/>
                  </a:solidFill>
                </a:defRPr>
              </a:lvl1pPr>
            </a:lstStyle>
            <a:p>
              <a:r>
                <a:rPr lang="en-GB" sz="500" b="0" dirty="0">
                  <a:latin typeface="Times New Roman"/>
                  <a:cs typeface="Times New Roman"/>
                </a:rPr>
                <a:t>Western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>
                  <a:latin typeface="Times New Roman"/>
                  <a:cs typeface="Times New Roman"/>
                </a:rPr>
                <a:t>European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>
                  <a:latin typeface="Times New Roman"/>
                  <a:cs typeface="Times New Roman"/>
                </a:rPr>
                <a:t>cohort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US" altLang="zh-CN" sz="500" b="0" dirty="0">
                  <a:latin typeface="Times New Roman"/>
                  <a:cs typeface="Times New Roman"/>
                </a:rPr>
                <a:t>(single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 smtClean="0">
                  <a:latin typeface="Times New Roman"/>
                  <a:cs typeface="Times New Roman"/>
                </a:rPr>
                <a:t>colour</a:t>
              </a:r>
              <a:r>
                <a:rPr lang="zh-CN" altLang="en-US" sz="500" b="0" dirty="0" smtClean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>
                  <a:latin typeface="Times New Roman"/>
                  <a:cs typeface="Times New Roman"/>
                </a:rPr>
                <a:t>array</a:t>
              </a:r>
              <a:r>
                <a:rPr lang="en-US" altLang="zh-CN" sz="500" b="0" dirty="0">
                  <a:latin typeface="Times New Roman"/>
                  <a:cs typeface="Times New Roman"/>
                </a:rPr>
                <a:t>)</a:t>
              </a:r>
              <a:endParaRPr lang="en-GB" altLang="zh-CN" sz="500" b="0" dirty="0">
                <a:latin typeface="Times New Roman"/>
                <a:cs typeface="Times New Roman"/>
              </a:endParaRPr>
            </a:p>
            <a:p>
              <a:r>
                <a:rPr lang="en-GB" sz="500" b="0" dirty="0">
                  <a:latin typeface="Times New Roman"/>
                  <a:cs typeface="Times New Roman"/>
                </a:rPr>
                <a:t>Japanese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>
                  <a:latin typeface="Times New Roman"/>
                  <a:cs typeface="Times New Roman"/>
                </a:rPr>
                <a:t>cohort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US" altLang="zh-CN" sz="500" b="0" dirty="0" smtClean="0">
                  <a:latin typeface="Times New Roman"/>
                  <a:cs typeface="Times New Roman"/>
                </a:rPr>
                <a:t>(customized</a:t>
              </a:r>
              <a:r>
                <a:rPr lang="zh-CN" altLang="en-US" sz="500" b="0" dirty="0" smtClean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>
                  <a:latin typeface="Times New Roman"/>
                  <a:cs typeface="Times New Roman"/>
                </a:rPr>
                <a:t>t</a:t>
              </a:r>
              <a:r>
                <a:rPr lang="en-GB" sz="500" b="0" dirty="0">
                  <a:latin typeface="Times New Roman"/>
                  <a:cs typeface="Times New Roman"/>
                </a:rPr>
                <a:t>wo </a:t>
              </a:r>
              <a:r>
                <a:rPr lang="en-GB" sz="500" b="0" dirty="0" smtClean="0">
                  <a:latin typeface="Times New Roman"/>
                  <a:cs typeface="Times New Roman"/>
                </a:rPr>
                <a:t>colour array</a:t>
              </a:r>
              <a:r>
                <a:rPr lang="en-US" altLang="zh-CN" sz="500" b="0" dirty="0">
                  <a:latin typeface="Times New Roman"/>
                  <a:cs typeface="Times New Roman"/>
                </a:rPr>
                <a:t>)</a:t>
              </a:r>
              <a:endParaRPr lang="en-GB" sz="500" b="0" dirty="0">
                <a:latin typeface="Times New Roman"/>
                <a:cs typeface="Times New Roman"/>
              </a:endParaRPr>
            </a:p>
          </p:txBody>
        </p:sp>
        <p:cxnSp>
          <p:nvCxnSpPr>
            <p:cNvPr id="64" name="Straight Arrow Connector 4"/>
            <p:cNvCxnSpPr/>
            <p:nvPr/>
          </p:nvCxnSpPr>
          <p:spPr>
            <a:xfrm>
              <a:off x="555677" y="1451354"/>
              <a:ext cx="153575" cy="0"/>
            </a:xfrm>
            <a:prstGeom prst="straightConnector1">
              <a:avLst/>
            </a:prstGeom>
            <a:ln w="25400" cmpd="sng">
              <a:solidFill>
                <a:srgbClr val="4F81BD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19"/>
            <p:cNvSpPr txBox="1">
              <a:spLocks noChangeArrowheads="1"/>
            </p:cNvSpPr>
            <p:nvPr/>
          </p:nvSpPr>
          <p:spPr bwMode="auto">
            <a:xfrm>
              <a:off x="1013679" y="1166265"/>
              <a:ext cx="618798" cy="169277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GB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Pre-processing</a:t>
              </a:r>
            </a:p>
          </p:txBody>
        </p:sp>
        <p:pic>
          <p:nvPicPr>
            <p:cNvPr id="66" name="Picture 2" descr="http://gcat.davidson.edu/DGPB/clust/microarray.jpg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57806" y="1205502"/>
              <a:ext cx="499299" cy="5058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7" name="TextBox 7"/>
            <p:cNvSpPr txBox="1"/>
            <p:nvPr/>
          </p:nvSpPr>
          <p:spPr>
            <a:xfrm>
              <a:off x="2629303" y="2034417"/>
              <a:ext cx="797164" cy="246221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>
                <a:defRPr/>
              </a:pPr>
              <a:r>
                <a:rPr lang="en-GB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Top 5000 </a:t>
              </a:r>
              <a:r>
                <a:rPr lang="en-GB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most</a:t>
              </a:r>
              <a:r>
                <a:rPr lang="zh-CN" altLang="en-US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 </a:t>
              </a:r>
              <a:r>
                <a:rPr lang="en-GB" altLang="zh-CN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variant</a:t>
              </a:r>
              <a:r>
                <a:rPr lang="zh-CN" altLang="en-US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 </a:t>
              </a:r>
              <a:r>
                <a:rPr lang="en-GB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probes</a:t>
              </a:r>
              <a:endParaRPr lang="en-GB" sz="500" dirty="0">
                <a:solidFill>
                  <a:srgbClr val="4F2B02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68" name="Rectangle 8"/>
            <p:cNvSpPr/>
            <p:nvPr/>
          </p:nvSpPr>
          <p:spPr>
            <a:xfrm>
              <a:off x="100664" y="1821989"/>
              <a:ext cx="2228631" cy="1903512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69" name="Elbow Connector 10"/>
            <p:cNvCxnSpPr>
              <a:stCxn id="63" idx="3"/>
              <a:endCxn id="62" idx="0"/>
            </p:cNvCxnSpPr>
            <p:nvPr/>
          </p:nvCxnSpPr>
          <p:spPr>
            <a:xfrm>
              <a:off x="2197100" y="1451368"/>
              <a:ext cx="835071" cy="357994"/>
            </a:xfrm>
            <a:prstGeom prst="bentConnector2">
              <a:avLst/>
            </a:prstGeom>
            <a:ln w="25400" cmpd="sng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23"/>
            <p:cNvSpPr txBox="1">
              <a:spLocks noChangeArrowheads="1"/>
            </p:cNvSpPr>
            <p:nvPr/>
          </p:nvSpPr>
          <p:spPr bwMode="auto">
            <a:xfrm>
              <a:off x="878426" y="2230504"/>
              <a:ext cx="787395" cy="169277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GB" sz="500">
                  <a:solidFill>
                    <a:srgbClr val="4F2B02"/>
                  </a:solidFill>
                  <a:latin typeface="Times New Roman"/>
                  <a:cs typeface="Times New Roman"/>
                </a:rPr>
                <a:t>Gene by sample matrix</a:t>
              </a:r>
            </a:p>
          </p:txBody>
        </p:sp>
        <p:sp>
          <p:nvSpPr>
            <p:cNvPr id="71" name="TextBox 24"/>
            <p:cNvSpPr txBox="1">
              <a:spLocks noChangeArrowheads="1"/>
            </p:cNvSpPr>
            <p:nvPr/>
          </p:nvSpPr>
          <p:spPr bwMode="auto">
            <a:xfrm>
              <a:off x="792927" y="3052805"/>
              <a:ext cx="954107" cy="169277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GB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Mechanism by sample matrix</a:t>
              </a:r>
            </a:p>
          </p:txBody>
        </p:sp>
        <p:pic>
          <p:nvPicPr>
            <p:cNvPr id="72" name="Picture 3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754967" y="1893293"/>
              <a:ext cx="1031456" cy="337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73" name="Picture 5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720681" y="2748947"/>
              <a:ext cx="1097886" cy="337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4" name="Down Arrow 15"/>
            <p:cNvSpPr/>
            <p:nvPr/>
          </p:nvSpPr>
          <p:spPr>
            <a:xfrm>
              <a:off x="1222123" y="2360998"/>
              <a:ext cx="97145" cy="354592"/>
            </a:xfrm>
            <a:prstGeom prst="downArrow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76" name="TextBox 17"/>
            <p:cNvSpPr txBox="1"/>
            <p:nvPr/>
          </p:nvSpPr>
          <p:spPr>
            <a:xfrm>
              <a:off x="217828" y="2546313"/>
              <a:ext cx="502853" cy="169277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GB" sz="500" dirty="0" err="1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MsigDB</a:t>
              </a:r>
              <a:r>
                <a:rPr lang="en-GB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 C2</a:t>
              </a:r>
              <a:endParaRPr lang="en-GB" sz="500" dirty="0">
                <a:solidFill>
                  <a:srgbClr val="4F2B02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77" name="Bent Arrow 18"/>
            <p:cNvSpPr/>
            <p:nvPr/>
          </p:nvSpPr>
          <p:spPr>
            <a:xfrm flipV="1">
              <a:off x="452102" y="2715590"/>
              <a:ext cx="268579" cy="282922"/>
            </a:xfrm>
            <a:prstGeom prst="bentArrow">
              <a:avLst>
                <a:gd name="adj1" fmla="val 17021"/>
                <a:gd name="adj2" fmla="val 25000"/>
                <a:gd name="adj3" fmla="val 25000"/>
                <a:gd name="adj4" fmla="val 43750"/>
              </a:avLst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78" name="TextBox 19"/>
            <p:cNvSpPr txBox="1"/>
            <p:nvPr/>
          </p:nvSpPr>
          <p:spPr>
            <a:xfrm>
              <a:off x="132093" y="1848728"/>
              <a:ext cx="531879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500" dirty="0">
                  <a:solidFill>
                    <a:schemeClr val="accent2"/>
                  </a:solidFill>
                  <a:latin typeface="Times New Roman"/>
                  <a:cs typeface="Times New Roman"/>
                </a:rPr>
                <a:t>Mechanism </a:t>
              </a:r>
            </a:p>
            <a:p>
              <a:pPr>
                <a:defRPr/>
              </a:pPr>
              <a:r>
                <a:rPr lang="en-GB" sz="500" dirty="0">
                  <a:solidFill>
                    <a:schemeClr val="accent2"/>
                  </a:solidFill>
                  <a:latin typeface="Times New Roman"/>
                  <a:cs typeface="Times New Roman"/>
                </a:rPr>
                <a:t>level analysis</a:t>
              </a:r>
            </a:p>
          </p:txBody>
        </p:sp>
        <p:sp>
          <p:nvSpPr>
            <p:cNvPr id="79" name="TextBox 20"/>
            <p:cNvSpPr txBox="1"/>
            <p:nvPr/>
          </p:nvSpPr>
          <p:spPr>
            <a:xfrm>
              <a:off x="2696684" y="1848975"/>
              <a:ext cx="670972" cy="1692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GB" sz="500" dirty="0">
                  <a:solidFill>
                    <a:schemeClr val="accent2"/>
                  </a:solidFill>
                  <a:latin typeface="Times New Roman"/>
                  <a:cs typeface="Times New Roman"/>
                </a:rPr>
                <a:t>Gene level </a:t>
              </a:r>
              <a:r>
                <a:rPr lang="en-GB" sz="500" dirty="0" smtClean="0">
                  <a:solidFill>
                    <a:schemeClr val="accent2"/>
                  </a:solidFill>
                  <a:latin typeface="Times New Roman"/>
                  <a:cs typeface="Times New Roman"/>
                </a:rPr>
                <a:t>analysis</a:t>
              </a:r>
              <a:endParaRPr lang="en-GB" sz="500" dirty="0">
                <a:solidFill>
                  <a:schemeClr val="accent2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0" name="TextBox 21"/>
            <p:cNvSpPr txBox="1"/>
            <p:nvPr/>
          </p:nvSpPr>
          <p:spPr>
            <a:xfrm>
              <a:off x="2633589" y="2515535"/>
              <a:ext cx="797164" cy="4001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>
                <a:defRPr/>
              </a:pPr>
              <a:r>
                <a:rPr lang="en-GB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1. Consensus clustering </a:t>
              </a:r>
            </a:p>
            <a:p>
              <a:pPr>
                <a:defRPr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2. Silhouette plot</a:t>
              </a:r>
            </a:p>
            <a:p>
              <a:pPr>
                <a:defRPr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3. BIC plot</a:t>
              </a:r>
            </a:p>
            <a:p>
              <a:pPr>
                <a:defRPr/>
              </a:pPr>
              <a:r>
                <a:rPr lang="en-US" altLang="zh-CN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4</a:t>
              </a:r>
              <a:r>
                <a:rPr lang="en-US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. </a:t>
              </a: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CH plot</a:t>
              </a:r>
            </a:p>
          </p:txBody>
        </p:sp>
        <p:sp>
          <p:nvSpPr>
            <p:cNvPr id="81" name="Down Arrow 22"/>
            <p:cNvSpPr/>
            <p:nvPr/>
          </p:nvSpPr>
          <p:spPr>
            <a:xfrm>
              <a:off x="2979312" y="2280638"/>
              <a:ext cx="97145" cy="234897"/>
            </a:xfrm>
            <a:prstGeom prst="downArrow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2" name="Down Arrow 24"/>
            <p:cNvSpPr/>
            <p:nvPr/>
          </p:nvSpPr>
          <p:spPr>
            <a:xfrm>
              <a:off x="1222123" y="3193507"/>
              <a:ext cx="97145" cy="165643"/>
            </a:xfrm>
            <a:prstGeom prst="downArrow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83" name="Straight Arrow Connector 25"/>
            <p:cNvCxnSpPr/>
            <p:nvPr/>
          </p:nvCxnSpPr>
          <p:spPr>
            <a:xfrm>
              <a:off x="1323078" y="1544941"/>
              <a:ext cx="0" cy="277048"/>
            </a:xfrm>
            <a:prstGeom prst="straightConnector1">
              <a:avLst/>
            </a:prstGeom>
            <a:ln w="25400" cmpd="sng">
              <a:solidFill>
                <a:srgbClr val="4F81BD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26"/>
            <p:cNvSpPr txBox="1"/>
            <p:nvPr/>
          </p:nvSpPr>
          <p:spPr>
            <a:xfrm>
              <a:off x="764492" y="3375516"/>
              <a:ext cx="1010422" cy="323165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GB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1. Consensus clustering </a:t>
              </a:r>
            </a:p>
            <a:p>
              <a:pPr>
                <a:defRPr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2. Silhouette plot</a:t>
              </a:r>
            </a:p>
            <a:p>
              <a:pPr>
                <a:defRPr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3. Discriminative </a:t>
              </a:r>
              <a:r>
                <a:rPr lang="en-US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pathways</a:t>
              </a:r>
              <a:endParaRPr lang="en-US" sz="500" dirty="0">
                <a:solidFill>
                  <a:srgbClr val="4F2B02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2558249" y="3529404"/>
              <a:ext cx="88974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00" dirty="0">
                  <a:latin typeface="Times New Roman"/>
                  <a:cs typeface="Times New Roman"/>
                </a:rPr>
                <a:t>Wilkerson, </a:t>
              </a:r>
              <a:r>
                <a:rPr lang="en-US" altLang="zh-CN" sz="500" dirty="0" smtClean="0">
                  <a:latin typeface="Times New Roman"/>
                  <a:cs typeface="Times New Roman"/>
                </a:rPr>
                <a:t>M D </a:t>
              </a:r>
              <a:r>
                <a:rPr lang="en-US" altLang="zh-CN" sz="500" i="1" dirty="0" smtClean="0">
                  <a:latin typeface="Times New Roman"/>
                  <a:cs typeface="Times New Roman"/>
                </a:rPr>
                <a:t>et al </a:t>
              </a:r>
              <a:r>
                <a:rPr lang="en-US" altLang="zh-CN" sz="500" dirty="0" smtClean="0">
                  <a:latin typeface="Times New Roman"/>
                  <a:cs typeface="Times New Roman"/>
                </a:rPr>
                <a:t>2010</a:t>
              </a:r>
              <a:endParaRPr lang="en-US" altLang="zh-CN" sz="500" i="1" dirty="0">
                <a:latin typeface="Times New Roman"/>
                <a:cs typeface="Times New Roman"/>
              </a:endParaRPr>
            </a:p>
          </p:txBody>
        </p:sp>
      </p:grpSp>
      <p:sp>
        <p:nvSpPr>
          <p:cNvPr id="91" name="文本框 90"/>
          <p:cNvSpPr txBox="1"/>
          <p:nvPr/>
        </p:nvSpPr>
        <p:spPr>
          <a:xfrm>
            <a:off x="1752600" y="422558"/>
            <a:ext cx="1106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/>
              <a:t>Workflow</a:t>
            </a:r>
            <a:endParaRPr kumimoji="1" lang="zh-CN" altLang="en-US" dirty="0"/>
          </a:p>
        </p:txBody>
      </p:sp>
      <p:sp>
        <p:nvSpPr>
          <p:cNvPr id="92" name="文本框 91"/>
          <p:cNvSpPr txBox="1"/>
          <p:nvPr/>
        </p:nvSpPr>
        <p:spPr>
          <a:xfrm>
            <a:off x="5917820" y="436038"/>
            <a:ext cx="23404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latin typeface="Arial"/>
                <a:cs typeface="Arial"/>
              </a:rPr>
              <a:t>Gene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level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subtyping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5491649" y="3599336"/>
            <a:ext cx="2661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latin typeface="Arial"/>
                <a:cs typeface="Arial"/>
              </a:rPr>
              <a:t>Pathway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level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subtyping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6827741" y="6488668"/>
            <a:ext cx="2270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/>
              <a:t>Genomics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</a:t>
            </a:r>
            <a:r>
              <a:rPr kumimoji="1" lang="en-GB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GB" altLang="zh-CN" dirty="0" smtClean="0"/>
              <a:t>revision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5003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351110"/>
            <a:ext cx="8229600" cy="1143000"/>
          </a:xfrm>
        </p:spPr>
        <p:txBody>
          <a:bodyPr>
            <a:normAutofit/>
          </a:bodyPr>
          <a:lstStyle/>
          <a:p>
            <a:r>
              <a:rPr kumimoji="1" lang="en-GB" altLang="zh-CN" sz="2400" b="1" dirty="0" smtClean="0">
                <a:latin typeface="Arial"/>
                <a:cs typeface="Arial"/>
              </a:rPr>
              <a:t>Chinese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GB" altLang="zh-CN" sz="2400" b="1" dirty="0" smtClean="0">
                <a:latin typeface="Arial"/>
                <a:cs typeface="Arial"/>
              </a:rPr>
              <a:t>CRC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GB" altLang="zh-CN" sz="2400" b="1" dirty="0">
                <a:latin typeface="Arial"/>
                <a:cs typeface="Arial"/>
              </a:rPr>
              <a:t>w</a:t>
            </a:r>
            <a:r>
              <a:rPr kumimoji="1" lang="en-GB" altLang="zh-CN" sz="2400" b="1" dirty="0" smtClean="0">
                <a:latin typeface="Arial"/>
                <a:cs typeface="Arial"/>
              </a:rPr>
              <a:t>hole </a:t>
            </a:r>
            <a:r>
              <a:rPr kumimoji="1" lang="en-GB" altLang="zh-CN" sz="2400" b="1" dirty="0" err="1" smtClean="0">
                <a:latin typeface="Arial"/>
                <a:cs typeface="Arial"/>
              </a:rPr>
              <a:t>exome</a:t>
            </a:r>
            <a:r>
              <a:rPr kumimoji="1" lang="en-GB" altLang="zh-CN" sz="2400" b="1" dirty="0" smtClean="0">
                <a:latin typeface="Arial"/>
                <a:cs typeface="Arial"/>
              </a:rPr>
              <a:t> sequencing</a:t>
            </a:r>
            <a:endParaRPr kumimoji="1" lang="zh-CN" altLang="en-US" sz="2400" b="1" dirty="0">
              <a:latin typeface="Arial"/>
              <a:cs typeface="Arial"/>
            </a:endParaRPr>
          </a:p>
        </p:txBody>
      </p:sp>
      <p:pic>
        <p:nvPicPr>
          <p:cNvPr id="4" name="图片 3" descr="Figure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139" y="3968668"/>
            <a:ext cx="2554111" cy="25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图片 4" descr="Figure3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602" y="849116"/>
            <a:ext cx="3160185" cy="25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图片 5" descr="Figure2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957" y="4012627"/>
            <a:ext cx="2511738" cy="25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图片 6" descr="Figure1.pd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919" y="835849"/>
            <a:ext cx="2078599" cy="25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文本框 7"/>
          <p:cNvSpPr txBox="1"/>
          <p:nvPr/>
        </p:nvSpPr>
        <p:spPr>
          <a:xfrm>
            <a:off x="1752600" y="466517"/>
            <a:ext cx="2353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latin typeface="Arial"/>
                <a:cs typeface="Arial"/>
              </a:rPr>
              <a:t>Sequencing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statistics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854200" y="3637206"/>
            <a:ext cx="20833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latin typeface="Arial"/>
                <a:cs typeface="Arial"/>
              </a:rPr>
              <a:t>Mutation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spectrum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954467" y="466517"/>
            <a:ext cx="28777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latin typeface="Arail"/>
                <a:cs typeface="Arail"/>
              </a:rPr>
              <a:t>Significantly</a:t>
            </a:r>
            <a:r>
              <a:rPr kumimoji="1" lang="zh-CN" altLang="en-US" dirty="0" smtClean="0"/>
              <a:t> </a:t>
            </a:r>
            <a:r>
              <a:rPr kumimoji="1" lang="en-GB" altLang="zh-CN" dirty="0" smtClean="0"/>
              <a:t>mutated</a:t>
            </a:r>
            <a:r>
              <a:rPr kumimoji="1" lang="zh-CN" altLang="en-US" dirty="0" smtClean="0"/>
              <a:t> </a:t>
            </a:r>
            <a:r>
              <a:rPr kumimoji="1" lang="en-GB" altLang="zh-CN" dirty="0" smtClean="0"/>
              <a:t>genes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4800600" y="3586069"/>
            <a:ext cx="3353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>
                <a:latin typeface="Arial"/>
                <a:cs typeface="Arial"/>
              </a:rPr>
              <a:t>Significantly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mutated</a:t>
            </a:r>
            <a:r>
              <a:rPr kumimoji="1" lang="zh-CN" altLang="en-US" dirty="0" smtClean="0">
                <a:latin typeface="Arial"/>
                <a:cs typeface="Arial"/>
              </a:rPr>
              <a:t> </a:t>
            </a:r>
            <a:r>
              <a:rPr kumimoji="1" lang="en-GB" altLang="zh-CN" dirty="0" smtClean="0">
                <a:latin typeface="Arial"/>
                <a:cs typeface="Arial"/>
              </a:rPr>
              <a:t>pathways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827741" y="6488668"/>
            <a:ext cx="2404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err="1" smtClean="0"/>
              <a:t>Oncotarget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</a:t>
            </a:r>
            <a:r>
              <a:rPr kumimoji="1" lang="en-GB" altLang="zh-CN" dirty="0" smtClean="0"/>
              <a:t>in</a:t>
            </a:r>
            <a:r>
              <a:rPr kumimoji="1" lang="zh-CN" altLang="en-US" dirty="0" smtClean="0"/>
              <a:t> </a:t>
            </a:r>
            <a:r>
              <a:rPr kumimoji="1" lang="en-GB" altLang="zh-CN" dirty="0" smtClean="0"/>
              <a:t>revision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50031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GB" altLang="zh-CN" sz="2400" b="1" dirty="0">
                <a:solidFill>
                  <a:prstClr val="black"/>
                </a:solidFill>
                <a:latin typeface="Arial"/>
                <a:cs typeface="Arial"/>
              </a:rPr>
              <a:t>Conclusions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GB" altLang="zh-CN" sz="2400" dirty="0">
                <a:latin typeface="Arial"/>
                <a:cs typeface="Arial"/>
              </a:rPr>
              <a:t>G</a:t>
            </a:r>
            <a:r>
              <a:rPr kumimoji="1" lang="en-GB" altLang="zh-CN" sz="2400" dirty="0" smtClean="0">
                <a:latin typeface="Arial"/>
                <a:cs typeface="Arial"/>
              </a:rPr>
              <a:t>ene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GB" altLang="zh-CN" sz="2400" dirty="0" smtClean="0">
                <a:latin typeface="Arial"/>
                <a:cs typeface="Arial"/>
              </a:rPr>
              <a:t>expression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endParaRPr kumimoji="1" lang="en-GB" altLang="zh-CN" sz="2400" dirty="0" smtClean="0">
              <a:latin typeface="Arial"/>
              <a:cs typeface="Arial"/>
            </a:endParaRPr>
          </a:p>
          <a:p>
            <a:pPr lvl="1"/>
            <a:r>
              <a:rPr kumimoji="1" lang="en-GB" altLang="zh-CN" sz="2400" dirty="0" smtClean="0">
                <a:latin typeface="Arial"/>
                <a:cs typeface="Arial"/>
              </a:rPr>
              <a:t>Pre</a:t>
            </a:r>
            <a:r>
              <a:rPr kumimoji="1" lang="en-US" altLang="zh-CN" sz="2400" dirty="0" smtClean="0">
                <a:latin typeface="Arial"/>
                <a:cs typeface="Arial"/>
              </a:rPr>
              <a:t>-processing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US" altLang="zh-CN" sz="2400" dirty="0" smtClean="0">
                <a:latin typeface="Arial"/>
                <a:cs typeface="Arial"/>
              </a:rPr>
              <a:t>(microarray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GB" altLang="zh-CN" sz="2400" dirty="0" smtClean="0">
                <a:latin typeface="Arial"/>
                <a:cs typeface="Arial"/>
              </a:rPr>
              <a:t>and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GB" altLang="zh-CN" sz="2400" dirty="0" smtClean="0">
                <a:latin typeface="Arial"/>
                <a:cs typeface="Arial"/>
              </a:rPr>
              <a:t>RNA</a:t>
            </a:r>
            <a:r>
              <a:rPr kumimoji="1" lang="en-US" altLang="zh-CN" sz="2400" dirty="0" smtClean="0">
                <a:latin typeface="Arial"/>
                <a:cs typeface="Arial"/>
              </a:rPr>
              <a:t>-</a:t>
            </a:r>
            <a:r>
              <a:rPr kumimoji="1" lang="en-US" altLang="zh-CN" sz="2400" dirty="0" err="1" smtClean="0">
                <a:latin typeface="Arial"/>
                <a:cs typeface="Arial"/>
              </a:rPr>
              <a:t>Seq</a:t>
            </a:r>
            <a:r>
              <a:rPr kumimoji="1" lang="en-US" altLang="zh-CN" sz="2400" dirty="0" smtClean="0">
                <a:latin typeface="Arial"/>
                <a:cs typeface="Arial"/>
              </a:rPr>
              <a:t>)</a:t>
            </a:r>
          </a:p>
          <a:p>
            <a:pPr lvl="1"/>
            <a:r>
              <a:rPr kumimoji="1" lang="en-US" altLang="zh-CN" sz="2400" dirty="0" smtClean="0">
                <a:latin typeface="Arial"/>
                <a:cs typeface="Arial"/>
              </a:rPr>
              <a:t>Large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GB" altLang="zh-CN" sz="2400" dirty="0" smtClean="0">
                <a:latin typeface="Arial"/>
                <a:cs typeface="Arial"/>
              </a:rPr>
              <a:t>scale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GB" altLang="zh-CN" sz="2400" dirty="0" smtClean="0">
                <a:latin typeface="Arial"/>
                <a:cs typeface="Arial"/>
              </a:rPr>
              <a:t>data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GB" altLang="zh-CN" sz="2400" dirty="0" smtClean="0">
                <a:latin typeface="Arial"/>
                <a:cs typeface="Arial"/>
              </a:rPr>
              <a:t>clustering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GB" altLang="zh-CN" sz="2400" dirty="0" smtClean="0">
                <a:latin typeface="Arial"/>
                <a:cs typeface="Arial"/>
              </a:rPr>
              <a:t>and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GB" altLang="zh-CN" sz="2400" dirty="0" smtClean="0">
                <a:latin typeface="Arial"/>
                <a:cs typeface="Arial"/>
              </a:rPr>
              <a:t>classification</a:t>
            </a:r>
          </a:p>
          <a:p>
            <a:r>
              <a:rPr kumimoji="1" lang="en-GB" altLang="zh-CN" sz="2400" dirty="0" smtClean="0">
                <a:latin typeface="Arial"/>
                <a:cs typeface="Arial"/>
              </a:rPr>
              <a:t>Genome</a:t>
            </a:r>
            <a:r>
              <a:rPr kumimoji="1" lang="en-US" altLang="zh-CN" sz="2400" dirty="0" smtClean="0">
                <a:latin typeface="Arial"/>
                <a:cs typeface="Arial"/>
              </a:rPr>
              <a:t>,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US" altLang="zh-CN" sz="2400" dirty="0" smtClean="0">
                <a:latin typeface="Arial"/>
                <a:cs typeface="Arial"/>
              </a:rPr>
              <a:t>genetics</a:t>
            </a:r>
          </a:p>
          <a:p>
            <a:pPr lvl="1"/>
            <a:r>
              <a:rPr kumimoji="1" lang="en-US" altLang="zh-CN" sz="2400" dirty="0" smtClean="0">
                <a:latin typeface="Arial"/>
                <a:cs typeface="Arial"/>
              </a:rPr>
              <a:t>Whole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GB" altLang="zh-CN" sz="2400" dirty="0" err="1" smtClean="0">
                <a:latin typeface="Arial"/>
                <a:cs typeface="Arial"/>
              </a:rPr>
              <a:t>exome</a:t>
            </a:r>
            <a:r>
              <a:rPr kumimoji="1" lang="zh-CN" altLang="en-US" sz="2400" dirty="0" smtClean="0">
                <a:latin typeface="Arial"/>
                <a:cs typeface="Arial"/>
              </a:rPr>
              <a:t> </a:t>
            </a:r>
            <a:r>
              <a:rPr kumimoji="1" lang="en-GB" altLang="zh-CN" sz="2400" dirty="0" smtClean="0">
                <a:latin typeface="Arial"/>
                <a:cs typeface="Arial"/>
              </a:rPr>
              <a:t>sequencing</a:t>
            </a:r>
            <a:endParaRPr kumimoji="1" lang="en-GB" altLang="zh-CN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317360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351110"/>
            <a:ext cx="8229600" cy="1143000"/>
          </a:xfrm>
        </p:spPr>
        <p:txBody>
          <a:bodyPr>
            <a:normAutofit/>
          </a:bodyPr>
          <a:lstStyle/>
          <a:p>
            <a:r>
              <a:rPr kumimoji="1" lang="en-GB" altLang="zh-CN" sz="2400" b="1" dirty="0" smtClean="0">
                <a:latin typeface="Arial"/>
                <a:cs typeface="Arial"/>
              </a:rPr>
              <a:t>Chinese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GB" altLang="zh-CN" sz="2400" b="1" dirty="0" smtClean="0">
                <a:latin typeface="Arial"/>
                <a:cs typeface="Arial"/>
              </a:rPr>
              <a:t>CRC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GB" altLang="zh-CN" sz="2400" b="1" dirty="0">
                <a:latin typeface="Arial"/>
                <a:cs typeface="Arial"/>
              </a:rPr>
              <a:t>w</a:t>
            </a:r>
            <a:r>
              <a:rPr kumimoji="1" lang="en-GB" altLang="zh-CN" sz="2400" b="1" dirty="0" smtClean="0">
                <a:latin typeface="Arial"/>
                <a:cs typeface="Arial"/>
              </a:rPr>
              <a:t>hole </a:t>
            </a:r>
            <a:r>
              <a:rPr kumimoji="1" lang="en-GB" altLang="zh-CN" sz="2400" b="1" dirty="0" err="1" smtClean="0">
                <a:latin typeface="Arial"/>
                <a:cs typeface="Arial"/>
              </a:rPr>
              <a:t>exome</a:t>
            </a:r>
            <a:r>
              <a:rPr kumimoji="1" lang="en-GB" altLang="zh-CN" sz="2400" b="1" dirty="0" smtClean="0">
                <a:latin typeface="Arial"/>
                <a:cs typeface="Arial"/>
              </a:rPr>
              <a:t> sequencing</a:t>
            </a:r>
            <a:endParaRPr kumimoji="1" lang="zh-CN" altLang="en-US" sz="2400" b="1" dirty="0">
              <a:latin typeface="Arial"/>
              <a:cs typeface="Arial"/>
            </a:endParaRPr>
          </a:p>
        </p:txBody>
      </p:sp>
      <p:pic>
        <p:nvPicPr>
          <p:cNvPr id="4" name="图片 3" descr="Figure4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2139" y="3968668"/>
            <a:ext cx="2554111" cy="25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图片 5" descr="Figure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957" y="4012627"/>
            <a:ext cx="2511738" cy="25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图片 6" descr="Figure1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919" y="835849"/>
            <a:ext cx="2078599" cy="252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文本框 7"/>
          <p:cNvSpPr txBox="1"/>
          <p:nvPr/>
        </p:nvSpPr>
        <p:spPr>
          <a:xfrm>
            <a:off x="2209800" y="45887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Arial"/>
                <a:cs typeface="Arial"/>
              </a:rPr>
              <a:t>测序数据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408198" y="363720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Arial"/>
                <a:cs typeface="Arial"/>
              </a:rPr>
              <a:t>突变频谱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346700" y="46651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显著性突变基因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5346700" y="363720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Arial"/>
                <a:cs typeface="Arial"/>
              </a:rPr>
              <a:t>显著性突变通路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550359" y="6488668"/>
            <a:ext cx="2593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err="1" smtClean="0"/>
              <a:t>Oncotarget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一作</a:t>
            </a:r>
            <a:r>
              <a:rPr kumimoji="1" lang="zh-CN" altLang="en-GB" dirty="0" smtClean="0"/>
              <a:t>、在修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  <p:pic>
        <p:nvPicPr>
          <p:cNvPr id="3" name="图片 2" descr="Screen Shot 2017-11-14 at 12.12.1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835849"/>
            <a:ext cx="3155676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6164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351110"/>
            <a:ext cx="8229600" cy="1143000"/>
          </a:xfrm>
        </p:spPr>
        <p:txBody>
          <a:bodyPr>
            <a:normAutofit/>
          </a:bodyPr>
          <a:lstStyle/>
          <a:p>
            <a:r>
              <a:rPr kumimoji="1" lang="en-GB" altLang="zh-CN" sz="2400" b="1" dirty="0" smtClean="0">
                <a:latin typeface="Arial"/>
                <a:cs typeface="Arial"/>
              </a:rPr>
              <a:t>Rheumatoid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US" altLang="zh-CN" sz="2400" b="1" dirty="0" smtClean="0">
                <a:latin typeface="Arial"/>
                <a:cs typeface="Arial"/>
              </a:rPr>
              <a:t>Arthritis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GB" altLang="zh-CN" sz="2400" b="1" dirty="0">
                <a:latin typeface="Arial"/>
                <a:cs typeface="Arial"/>
              </a:rPr>
              <a:t>p</a:t>
            </a:r>
            <a:r>
              <a:rPr kumimoji="1" lang="en-GB" altLang="zh-CN" sz="2400" b="1" dirty="0" smtClean="0">
                <a:latin typeface="Arial"/>
                <a:cs typeface="Arial"/>
              </a:rPr>
              <a:t>atient</a:t>
            </a:r>
            <a:r>
              <a:rPr kumimoji="1" lang="zh-CN" altLang="en-US" sz="2400" b="1" dirty="0" smtClean="0">
                <a:latin typeface="Arial"/>
                <a:cs typeface="Arial"/>
              </a:rPr>
              <a:t> </a:t>
            </a:r>
            <a:r>
              <a:rPr kumimoji="1" lang="en-GB" altLang="zh-CN" sz="2400" b="1" dirty="0" smtClean="0">
                <a:latin typeface="Arial"/>
                <a:cs typeface="Arial"/>
              </a:rPr>
              <a:t>subtyping</a:t>
            </a:r>
            <a:endParaRPr kumimoji="1" lang="zh-CN" altLang="en-US" sz="2400" b="1" dirty="0">
              <a:latin typeface="Arial"/>
              <a:cs typeface="Arial"/>
            </a:endParaRPr>
          </a:p>
        </p:txBody>
      </p:sp>
      <p:pic>
        <p:nvPicPr>
          <p:cNvPr id="54" name="图片 53" descr="17755 gene cluster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980" y="3980336"/>
            <a:ext cx="3098041" cy="25200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6" name="图片 55" descr="gse17755 pathway level clustering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7741" y="3980336"/>
            <a:ext cx="4480000" cy="2520000"/>
          </a:xfrm>
          <a:prstGeom prst="rect">
            <a:avLst/>
          </a:prstGeom>
          <a:ln>
            <a:solidFill>
              <a:srgbClr val="000000"/>
            </a:solidFill>
          </a:ln>
        </p:spPr>
      </p:pic>
      <p:pic>
        <p:nvPicPr>
          <p:cNvPr id="57" name="图片 56" descr="plage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379" y="836170"/>
            <a:ext cx="3098041" cy="25200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59" name="文本框 58"/>
          <p:cNvSpPr txBox="1"/>
          <p:nvPr/>
        </p:nvSpPr>
        <p:spPr>
          <a:xfrm>
            <a:off x="5981045" y="361100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Arial"/>
                <a:cs typeface="Arial"/>
              </a:rPr>
              <a:t>热图结果</a:t>
            </a:r>
            <a:endParaRPr kumimoji="1" lang="zh-CN" altLang="en-US" dirty="0">
              <a:latin typeface="Arial"/>
              <a:cs typeface="Arial"/>
            </a:endParaRPr>
          </a:p>
        </p:txBody>
      </p:sp>
      <p:grpSp>
        <p:nvGrpSpPr>
          <p:cNvPr id="90" name="组 89"/>
          <p:cNvGrpSpPr/>
          <p:nvPr/>
        </p:nvGrpSpPr>
        <p:grpSpPr>
          <a:xfrm>
            <a:off x="850684" y="821783"/>
            <a:ext cx="3437234" cy="2559236"/>
            <a:chOff x="57806" y="1166265"/>
            <a:chExt cx="3437234" cy="2559236"/>
          </a:xfrm>
        </p:grpSpPr>
        <p:sp>
          <p:nvSpPr>
            <p:cNvPr id="75" name="TextBox 30"/>
            <p:cNvSpPr txBox="1">
              <a:spLocks noChangeArrowheads="1"/>
            </p:cNvSpPr>
            <p:nvPr/>
          </p:nvSpPr>
          <p:spPr bwMode="auto">
            <a:xfrm>
              <a:off x="1313553" y="2345631"/>
              <a:ext cx="1015742" cy="323165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171450" indent="-171450">
                <a:buFont typeface="Arial" charset="0"/>
                <a:buChar char="•"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Pathway activity: PLAGE</a:t>
              </a:r>
            </a:p>
            <a:p>
              <a:pPr marL="171450" indent="-171450">
                <a:buFont typeface="Arial" charset="0"/>
                <a:buChar char="•"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Filtering: Top 500 most variant mechanisms</a:t>
              </a:r>
            </a:p>
          </p:txBody>
        </p:sp>
        <p:sp>
          <p:nvSpPr>
            <p:cNvPr id="62" name="Rectangle 9"/>
            <p:cNvSpPr/>
            <p:nvPr/>
          </p:nvSpPr>
          <p:spPr>
            <a:xfrm>
              <a:off x="2569301" y="1809362"/>
              <a:ext cx="925739" cy="1143388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63" name="TextBox 3"/>
            <p:cNvSpPr txBox="1">
              <a:spLocks noChangeArrowheads="1"/>
            </p:cNvSpPr>
            <p:nvPr/>
          </p:nvSpPr>
          <p:spPr bwMode="auto">
            <a:xfrm>
              <a:off x="709252" y="1357767"/>
              <a:ext cx="1487848" cy="187202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>
              <a:defPPr>
                <a:defRPr lang="zh-CN"/>
              </a:defPPr>
              <a:lvl1pPr algn="ctr">
                <a:defRPr sz="1000" b="1">
                  <a:solidFill>
                    <a:prstClr val="black"/>
                  </a:solidFill>
                </a:defRPr>
              </a:lvl1pPr>
            </a:lstStyle>
            <a:p>
              <a:r>
                <a:rPr lang="en-GB" sz="500" b="0" dirty="0">
                  <a:latin typeface="Times New Roman"/>
                  <a:cs typeface="Times New Roman"/>
                </a:rPr>
                <a:t>Western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>
                  <a:latin typeface="Times New Roman"/>
                  <a:cs typeface="Times New Roman"/>
                </a:rPr>
                <a:t>European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>
                  <a:latin typeface="Times New Roman"/>
                  <a:cs typeface="Times New Roman"/>
                </a:rPr>
                <a:t>cohort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US" altLang="zh-CN" sz="500" b="0" dirty="0">
                  <a:latin typeface="Times New Roman"/>
                  <a:cs typeface="Times New Roman"/>
                </a:rPr>
                <a:t>(single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 smtClean="0">
                  <a:latin typeface="Times New Roman"/>
                  <a:cs typeface="Times New Roman"/>
                </a:rPr>
                <a:t>colour</a:t>
              </a:r>
              <a:r>
                <a:rPr lang="zh-CN" altLang="en-US" sz="500" b="0" dirty="0" smtClean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>
                  <a:latin typeface="Times New Roman"/>
                  <a:cs typeface="Times New Roman"/>
                </a:rPr>
                <a:t>array</a:t>
              </a:r>
              <a:r>
                <a:rPr lang="en-US" altLang="zh-CN" sz="500" b="0" dirty="0">
                  <a:latin typeface="Times New Roman"/>
                  <a:cs typeface="Times New Roman"/>
                </a:rPr>
                <a:t>)</a:t>
              </a:r>
              <a:endParaRPr lang="en-GB" altLang="zh-CN" sz="500" b="0" dirty="0">
                <a:latin typeface="Times New Roman"/>
                <a:cs typeface="Times New Roman"/>
              </a:endParaRPr>
            </a:p>
            <a:p>
              <a:r>
                <a:rPr lang="en-GB" sz="500" b="0" dirty="0">
                  <a:latin typeface="Times New Roman"/>
                  <a:cs typeface="Times New Roman"/>
                </a:rPr>
                <a:t>Japanese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>
                  <a:latin typeface="Times New Roman"/>
                  <a:cs typeface="Times New Roman"/>
                </a:rPr>
                <a:t>cohort</a:t>
              </a:r>
              <a:r>
                <a:rPr lang="zh-CN" altLang="en-US" sz="500" b="0" dirty="0">
                  <a:latin typeface="Times New Roman"/>
                  <a:cs typeface="Times New Roman"/>
                </a:rPr>
                <a:t> </a:t>
              </a:r>
              <a:r>
                <a:rPr lang="en-US" altLang="zh-CN" sz="500" b="0" dirty="0" smtClean="0">
                  <a:latin typeface="Times New Roman"/>
                  <a:cs typeface="Times New Roman"/>
                </a:rPr>
                <a:t>(customized</a:t>
              </a:r>
              <a:r>
                <a:rPr lang="zh-CN" altLang="en-US" sz="500" b="0" dirty="0" smtClean="0">
                  <a:latin typeface="Times New Roman"/>
                  <a:cs typeface="Times New Roman"/>
                </a:rPr>
                <a:t> </a:t>
              </a:r>
              <a:r>
                <a:rPr lang="en-GB" altLang="zh-CN" sz="500" b="0" dirty="0">
                  <a:latin typeface="Times New Roman"/>
                  <a:cs typeface="Times New Roman"/>
                </a:rPr>
                <a:t>t</a:t>
              </a:r>
              <a:r>
                <a:rPr lang="en-GB" sz="500" b="0" dirty="0">
                  <a:latin typeface="Times New Roman"/>
                  <a:cs typeface="Times New Roman"/>
                </a:rPr>
                <a:t>wo </a:t>
              </a:r>
              <a:r>
                <a:rPr lang="en-GB" sz="500" b="0" dirty="0" smtClean="0">
                  <a:latin typeface="Times New Roman"/>
                  <a:cs typeface="Times New Roman"/>
                </a:rPr>
                <a:t>colour array</a:t>
              </a:r>
              <a:r>
                <a:rPr lang="en-US" altLang="zh-CN" sz="500" b="0" dirty="0">
                  <a:latin typeface="Times New Roman"/>
                  <a:cs typeface="Times New Roman"/>
                </a:rPr>
                <a:t>)</a:t>
              </a:r>
              <a:endParaRPr lang="en-GB" sz="500" b="0" dirty="0">
                <a:latin typeface="Times New Roman"/>
                <a:cs typeface="Times New Roman"/>
              </a:endParaRPr>
            </a:p>
          </p:txBody>
        </p:sp>
        <p:cxnSp>
          <p:nvCxnSpPr>
            <p:cNvPr id="64" name="Straight Arrow Connector 4"/>
            <p:cNvCxnSpPr/>
            <p:nvPr/>
          </p:nvCxnSpPr>
          <p:spPr>
            <a:xfrm>
              <a:off x="555677" y="1451354"/>
              <a:ext cx="153575" cy="0"/>
            </a:xfrm>
            <a:prstGeom prst="straightConnector1">
              <a:avLst/>
            </a:prstGeom>
            <a:ln w="25400" cmpd="sng">
              <a:solidFill>
                <a:srgbClr val="4F81BD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19"/>
            <p:cNvSpPr txBox="1">
              <a:spLocks noChangeArrowheads="1"/>
            </p:cNvSpPr>
            <p:nvPr/>
          </p:nvSpPr>
          <p:spPr bwMode="auto">
            <a:xfrm>
              <a:off x="1013679" y="1166265"/>
              <a:ext cx="618798" cy="169277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GB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Pre-processing</a:t>
              </a:r>
            </a:p>
          </p:txBody>
        </p:sp>
        <p:pic>
          <p:nvPicPr>
            <p:cNvPr id="66" name="Picture 2" descr="http://gcat.davidson.edu/DGPB/clust/microarray.jpg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57806" y="1205502"/>
              <a:ext cx="499299" cy="5058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7" name="TextBox 7"/>
            <p:cNvSpPr txBox="1"/>
            <p:nvPr/>
          </p:nvSpPr>
          <p:spPr>
            <a:xfrm>
              <a:off x="2629303" y="2034417"/>
              <a:ext cx="797164" cy="246221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>
                <a:defRPr/>
              </a:pPr>
              <a:r>
                <a:rPr lang="en-GB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Top 5000 </a:t>
              </a:r>
              <a:r>
                <a:rPr lang="en-GB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most</a:t>
              </a:r>
              <a:r>
                <a:rPr lang="zh-CN" altLang="en-US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 </a:t>
              </a:r>
              <a:r>
                <a:rPr lang="en-GB" altLang="zh-CN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variant</a:t>
              </a:r>
              <a:r>
                <a:rPr lang="zh-CN" altLang="en-US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 </a:t>
              </a:r>
              <a:r>
                <a:rPr lang="en-GB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probes</a:t>
              </a:r>
              <a:endParaRPr lang="en-GB" sz="500" dirty="0">
                <a:solidFill>
                  <a:srgbClr val="4F2B02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68" name="Rectangle 8"/>
            <p:cNvSpPr/>
            <p:nvPr/>
          </p:nvSpPr>
          <p:spPr>
            <a:xfrm>
              <a:off x="100664" y="1821989"/>
              <a:ext cx="2228631" cy="1903512"/>
            </a:xfrm>
            <a:prstGeom prst="rect">
              <a:avLst/>
            </a:prstGeom>
            <a:noFill/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 dirty="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69" name="Elbow Connector 10"/>
            <p:cNvCxnSpPr>
              <a:stCxn id="63" idx="3"/>
              <a:endCxn id="62" idx="0"/>
            </p:cNvCxnSpPr>
            <p:nvPr/>
          </p:nvCxnSpPr>
          <p:spPr>
            <a:xfrm>
              <a:off x="2197100" y="1451368"/>
              <a:ext cx="835071" cy="357994"/>
            </a:xfrm>
            <a:prstGeom prst="bentConnector2">
              <a:avLst/>
            </a:prstGeom>
            <a:ln w="25400" cmpd="sng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23"/>
            <p:cNvSpPr txBox="1">
              <a:spLocks noChangeArrowheads="1"/>
            </p:cNvSpPr>
            <p:nvPr/>
          </p:nvSpPr>
          <p:spPr bwMode="auto">
            <a:xfrm>
              <a:off x="878426" y="2230504"/>
              <a:ext cx="787395" cy="169277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GB" sz="500">
                  <a:solidFill>
                    <a:srgbClr val="4F2B02"/>
                  </a:solidFill>
                  <a:latin typeface="Times New Roman"/>
                  <a:cs typeface="Times New Roman"/>
                </a:rPr>
                <a:t>Gene by sample matrix</a:t>
              </a:r>
            </a:p>
          </p:txBody>
        </p:sp>
        <p:sp>
          <p:nvSpPr>
            <p:cNvPr id="71" name="TextBox 24"/>
            <p:cNvSpPr txBox="1">
              <a:spLocks noChangeArrowheads="1"/>
            </p:cNvSpPr>
            <p:nvPr/>
          </p:nvSpPr>
          <p:spPr bwMode="auto">
            <a:xfrm>
              <a:off x="792927" y="3052805"/>
              <a:ext cx="954107" cy="169277"/>
            </a:xfrm>
            <a:prstGeom prst="rect">
              <a:avLst/>
            </a:prstGeom>
            <a:solidFill>
              <a:schemeClr val="bg1"/>
            </a:solidFill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GB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Mechanism by sample matrix</a:t>
              </a:r>
            </a:p>
          </p:txBody>
        </p:sp>
        <p:pic>
          <p:nvPicPr>
            <p:cNvPr id="72" name="Picture 3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754967" y="1893293"/>
              <a:ext cx="1031456" cy="337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73" name="Picture 5"/>
            <p:cNvPicPr>
              <a:picLocks noChangeAspect="1" noChangeArrowheads="1"/>
            </p:cNvPicPr>
            <p:nvPr/>
          </p:nvPicPr>
          <p:blipFill>
            <a:blip r:embed="rId7"/>
            <a:srcRect/>
            <a:stretch>
              <a:fillRect/>
            </a:stretch>
          </p:blipFill>
          <p:spPr bwMode="auto">
            <a:xfrm>
              <a:off x="720681" y="2748947"/>
              <a:ext cx="1097886" cy="33721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4" name="Down Arrow 15"/>
            <p:cNvSpPr/>
            <p:nvPr/>
          </p:nvSpPr>
          <p:spPr>
            <a:xfrm>
              <a:off x="1222123" y="2360998"/>
              <a:ext cx="97145" cy="354592"/>
            </a:xfrm>
            <a:prstGeom prst="downArrow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76" name="TextBox 17"/>
            <p:cNvSpPr txBox="1"/>
            <p:nvPr/>
          </p:nvSpPr>
          <p:spPr>
            <a:xfrm>
              <a:off x="217828" y="2546313"/>
              <a:ext cx="502853" cy="169277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GB" sz="500" dirty="0" err="1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MsigDB</a:t>
              </a:r>
              <a:r>
                <a:rPr lang="en-GB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 C2</a:t>
              </a:r>
              <a:endParaRPr lang="en-GB" sz="500" dirty="0">
                <a:solidFill>
                  <a:srgbClr val="4F2B02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77" name="Bent Arrow 18"/>
            <p:cNvSpPr/>
            <p:nvPr/>
          </p:nvSpPr>
          <p:spPr>
            <a:xfrm flipV="1">
              <a:off x="452102" y="2715590"/>
              <a:ext cx="268579" cy="282922"/>
            </a:xfrm>
            <a:prstGeom prst="bentArrow">
              <a:avLst>
                <a:gd name="adj1" fmla="val 17021"/>
                <a:gd name="adj2" fmla="val 25000"/>
                <a:gd name="adj3" fmla="val 25000"/>
                <a:gd name="adj4" fmla="val 43750"/>
              </a:avLst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78" name="TextBox 19"/>
            <p:cNvSpPr txBox="1"/>
            <p:nvPr/>
          </p:nvSpPr>
          <p:spPr>
            <a:xfrm>
              <a:off x="132093" y="1848728"/>
              <a:ext cx="531879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GB" sz="500" dirty="0">
                  <a:solidFill>
                    <a:schemeClr val="accent2"/>
                  </a:solidFill>
                  <a:latin typeface="Times New Roman"/>
                  <a:cs typeface="Times New Roman"/>
                </a:rPr>
                <a:t>Mechanism </a:t>
              </a:r>
            </a:p>
            <a:p>
              <a:pPr>
                <a:defRPr/>
              </a:pPr>
              <a:r>
                <a:rPr lang="en-GB" sz="500" dirty="0">
                  <a:solidFill>
                    <a:schemeClr val="accent2"/>
                  </a:solidFill>
                  <a:latin typeface="Times New Roman"/>
                  <a:cs typeface="Times New Roman"/>
                </a:rPr>
                <a:t>level analysis</a:t>
              </a:r>
            </a:p>
          </p:txBody>
        </p:sp>
        <p:sp>
          <p:nvSpPr>
            <p:cNvPr id="79" name="TextBox 20"/>
            <p:cNvSpPr txBox="1"/>
            <p:nvPr/>
          </p:nvSpPr>
          <p:spPr>
            <a:xfrm>
              <a:off x="2696684" y="1848975"/>
              <a:ext cx="670972" cy="16927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GB" sz="500" dirty="0">
                  <a:solidFill>
                    <a:schemeClr val="accent2"/>
                  </a:solidFill>
                  <a:latin typeface="Times New Roman"/>
                  <a:cs typeface="Times New Roman"/>
                </a:rPr>
                <a:t>Gene level </a:t>
              </a:r>
              <a:r>
                <a:rPr lang="en-GB" sz="500" dirty="0" smtClean="0">
                  <a:solidFill>
                    <a:schemeClr val="accent2"/>
                  </a:solidFill>
                  <a:latin typeface="Times New Roman"/>
                  <a:cs typeface="Times New Roman"/>
                </a:rPr>
                <a:t>analysis</a:t>
              </a:r>
              <a:endParaRPr lang="en-GB" sz="500" dirty="0">
                <a:solidFill>
                  <a:schemeClr val="accent2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0" name="TextBox 21"/>
            <p:cNvSpPr txBox="1"/>
            <p:nvPr/>
          </p:nvSpPr>
          <p:spPr>
            <a:xfrm>
              <a:off x="2633589" y="2515535"/>
              <a:ext cx="797164" cy="4001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>
              <a:spAutoFit/>
            </a:bodyPr>
            <a:lstStyle/>
            <a:p>
              <a:pPr>
                <a:defRPr/>
              </a:pPr>
              <a:r>
                <a:rPr lang="en-GB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1. Consensus clustering </a:t>
              </a:r>
            </a:p>
            <a:p>
              <a:pPr>
                <a:defRPr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2. Silhouette plot</a:t>
              </a:r>
            </a:p>
            <a:p>
              <a:pPr>
                <a:defRPr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3. BIC plot</a:t>
              </a:r>
            </a:p>
            <a:p>
              <a:pPr>
                <a:defRPr/>
              </a:pPr>
              <a:r>
                <a:rPr lang="en-US" altLang="zh-CN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4</a:t>
              </a:r>
              <a:r>
                <a:rPr lang="en-US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. </a:t>
              </a: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CH plot</a:t>
              </a:r>
            </a:p>
          </p:txBody>
        </p:sp>
        <p:sp>
          <p:nvSpPr>
            <p:cNvPr id="81" name="Down Arrow 22"/>
            <p:cNvSpPr/>
            <p:nvPr/>
          </p:nvSpPr>
          <p:spPr>
            <a:xfrm>
              <a:off x="2979312" y="2280638"/>
              <a:ext cx="97145" cy="234897"/>
            </a:xfrm>
            <a:prstGeom prst="downArrow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2" name="Down Arrow 24"/>
            <p:cNvSpPr/>
            <p:nvPr/>
          </p:nvSpPr>
          <p:spPr>
            <a:xfrm>
              <a:off x="1222123" y="3193507"/>
              <a:ext cx="97145" cy="165643"/>
            </a:xfrm>
            <a:prstGeom prst="downArrow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>
                <a:defRPr/>
              </a:pPr>
              <a:endParaRPr lang="en-GB" sz="500">
                <a:solidFill>
                  <a:prstClr val="black"/>
                </a:solidFill>
                <a:latin typeface="Times New Roman"/>
                <a:cs typeface="Times New Roman"/>
              </a:endParaRPr>
            </a:p>
          </p:txBody>
        </p:sp>
        <p:cxnSp>
          <p:nvCxnSpPr>
            <p:cNvPr id="83" name="Straight Arrow Connector 25"/>
            <p:cNvCxnSpPr/>
            <p:nvPr/>
          </p:nvCxnSpPr>
          <p:spPr>
            <a:xfrm>
              <a:off x="1323078" y="1544941"/>
              <a:ext cx="0" cy="277048"/>
            </a:xfrm>
            <a:prstGeom prst="straightConnector1">
              <a:avLst/>
            </a:prstGeom>
            <a:ln w="25400" cmpd="sng">
              <a:solidFill>
                <a:srgbClr val="4F81BD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26"/>
            <p:cNvSpPr txBox="1"/>
            <p:nvPr/>
          </p:nvSpPr>
          <p:spPr>
            <a:xfrm>
              <a:off x="764492" y="3375516"/>
              <a:ext cx="1010422" cy="323165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GB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1. Consensus clustering </a:t>
              </a:r>
            </a:p>
            <a:p>
              <a:pPr>
                <a:defRPr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2. Silhouette plot</a:t>
              </a:r>
            </a:p>
            <a:p>
              <a:pPr>
                <a:defRPr/>
              </a:pPr>
              <a:r>
                <a:rPr lang="en-US" sz="500" dirty="0">
                  <a:solidFill>
                    <a:srgbClr val="4F2B02"/>
                  </a:solidFill>
                  <a:latin typeface="Times New Roman"/>
                  <a:cs typeface="Times New Roman"/>
                </a:rPr>
                <a:t>3. Discriminative </a:t>
              </a:r>
              <a:r>
                <a:rPr lang="en-US" sz="500" dirty="0" smtClean="0">
                  <a:solidFill>
                    <a:srgbClr val="4F2B02"/>
                  </a:solidFill>
                  <a:latin typeface="Times New Roman"/>
                  <a:cs typeface="Times New Roman"/>
                </a:rPr>
                <a:t>pathways</a:t>
              </a:r>
              <a:endParaRPr lang="en-US" sz="500" dirty="0">
                <a:solidFill>
                  <a:srgbClr val="4F2B02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85" name="文本框 84"/>
            <p:cNvSpPr txBox="1"/>
            <p:nvPr/>
          </p:nvSpPr>
          <p:spPr>
            <a:xfrm>
              <a:off x="2558249" y="3529404"/>
              <a:ext cx="889746" cy="1692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500" dirty="0">
                  <a:latin typeface="Times New Roman"/>
                  <a:cs typeface="Times New Roman"/>
                </a:rPr>
                <a:t>Wilkerson, </a:t>
              </a:r>
              <a:r>
                <a:rPr lang="en-US" altLang="zh-CN" sz="500" dirty="0" smtClean="0">
                  <a:latin typeface="Times New Roman"/>
                  <a:cs typeface="Times New Roman"/>
                </a:rPr>
                <a:t>M D </a:t>
              </a:r>
              <a:r>
                <a:rPr lang="en-US" altLang="zh-CN" sz="500" i="1" dirty="0" smtClean="0">
                  <a:latin typeface="Times New Roman"/>
                  <a:cs typeface="Times New Roman"/>
                </a:rPr>
                <a:t>et al </a:t>
              </a:r>
              <a:r>
                <a:rPr lang="en-US" altLang="zh-CN" sz="500" dirty="0" smtClean="0">
                  <a:latin typeface="Times New Roman"/>
                  <a:cs typeface="Times New Roman"/>
                </a:rPr>
                <a:t>2010</a:t>
              </a:r>
              <a:endParaRPr lang="en-US" altLang="zh-CN" sz="500" i="1" dirty="0">
                <a:latin typeface="Times New Roman"/>
                <a:cs typeface="Times New Roman"/>
              </a:endParaRPr>
            </a:p>
          </p:txBody>
        </p:sp>
      </p:grpSp>
      <p:sp>
        <p:nvSpPr>
          <p:cNvPr id="91" name="文本框 90"/>
          <p:cNvSpPr txBox="1"/>
          <p:nvPr/>
        </p:nvSpPr>
        <p:spPr>
          <a:xfrm>
            <a:off x="1752600" y="42255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流程图</a:t>
            </a:r>
            <a:endParaRPr kumimoji="1" lang="zh-CN" altLang="en-US" dirty="0"/>
          </a:p>
        </p:txBody>
      </p:sp>
      <p:sp>
        <p:nvSpPr>
          <p:cNvPr id="92" name="文本框 91"/>
          <p:cNvSpPr txBox="1"/>
          <p:nvPr/>
        </p:nvSpPr>
        <p:spPr>
          <a:xfrm>
            <a:off x="5917820" y="436038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Arial"/>
                <a:cs typeface="Arial"/>
              </a:rPr>
              <a:t>基因水平分群结果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750250" y="3611004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Arial"/>
                <a:cs typeface="Arial"/>
              </a:rPr>
              <a:t>通路水平分群结果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94" name="文本框 93"/>
          <p:cNvSpPr txBox="1"/>
          <p:nvPr/>
        </p:nvSpPr>
        <p:spPr>
          <a:xfrm>
            <a:off x="6761805" y="6488668"/>
            <a:ext cx="2382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GB" altLang="zh-CN" dirty="0" smtClean="0"/>
              <a:t>Genomics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一作</a:t>
            </a:r>
            <a:r>
              <a:rPr kumimoji="1" lang="en-GB" altLang="en-GB" dirty="0"/>
              <a:t>、</a:t>
            </a:r>
            <a:r>
              <a:rPr kumimoji="1" lang="en-GB" altLang="en-GB" dirty="0" err="1" smtClean="0"/>
              <a:t>在</a:t>
            </a:r>
            <a:r>
              <a:rPr kumimoji="1" lang="zh-CN" altLang="en-GB" dirty="0" smtClean="0"/>
              <a:t>修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15466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-309669"/>
            <a:ext cx="8229600" cy="1143000"/>
          </a:xfrm>
        </p:spPr>
        <p:txBody>
          <a:bodyPr>
            <a:normAutofit/>
          </a:bodyPr>
          <a:lstStyle/>
          <a:p>
            <a:r>
              <a:rPr kumimoji="1" lang="zh-CN" altLang="en-US" sz="2400" b="1" dirty="0" smtClean="0">
                <a:latin typeface="Arial"/>
                <a:cs typeface="Arial"/>
              </a:rPr>
              <a:t>自动化的微生物基因组注释</a:t>
            </a:r>
            <a:endParaRPr kumimoji="1" lang="zh-CN" altLang="en-US" sz="2400" b="1" dirty="0">
              <a:latin typeface="Arial"/>
              <a:cs typeface="Arial"/>
            </a:endParaRPr>
          </a:p>
        </p:txBody>
      </p:sp>
      <p:pic>
        <p:nvPicPr>
          <p:cNvPr id="4" name="图片 3" descr="无标题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556" y="716014"/>
            <a:ext cx="3664744" cy="2520000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5" name="文本框 4"/>
          <p:cNvSpPr txBox="1"/>
          <p:nvPr/>
        </p:nvSpPr>
        <p:spPr>
          <a:xfrm>
            <a:off x="6641982" y="36721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Arial"/>
                <a:cs typeface="Arial"/>
              </a:rPr>
              <a:t>流程图</a:t>
            </a:r>
            <a:endParaRPr kumimoji="1" lang="zh-CN" altLang="en-US" dirty="0">
              <a:latin typeface="Arial"/>
              <a:cs typeface="Arial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0" y="3773300"/>
            <a:ext cx="3630375" cy="25200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656" y="3773300"/>
            <a:ext cx="3717644" cy="2520000"/>
          </a:xfrm>
          <a:prstGeom prst="rect">
            <a:avLst/>
          </a:prstGeom>
          <a:noFill/>
          <a:ln>
            <a:solidFill>
              <a:srgbClr val="000000"/>
            </a:solidFill>
          </a:ln>
        </p:spPr>
      </p:pic>
      <p:graphicFrame>
        <p:nvGraphicFramePr>
          <p:cNvPr id="9" name="Group 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184735"/>
              </p:ext>
            </p:extLst>
          </p:nvPr>
        </p:nvGraphicFramePr>
        <p:xfrm>
          <a:off x="190500" y="804675"/>
          <a:ext cx="4889500" cy="2286030"/>
        </p:xfrm>
        <a:graphic>
          <a:graphicData uri="http://schemas.openxmlformats.org/drawingml/2006/table">
            <a:tbl>
              <a:tblPr/>
              <a:tblGrid>
                <a:gridCol w="1254169"/>
                <a:gridCol w="1870031"/>
                <a:gridCol w="1765300"/>
              </a:tblGrid>
              <a:tr h="6348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Text variant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cAMP-binding </a:t>
                      </a: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proteins</a:t>
                      </a: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 - catabolite gene activator and regulatory </a:t>
                      </a: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subunit</a:t>
                      </a: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 of cAMP-dependent protein </a:t>
                      </a: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kinases</a:t>
                      </a:r>
                      <a:endParaRPr kumimoji="0" lang="en-US" altLang="zh-CN" sz="1200" b="0" i="0" u="none" strike="noStrike" cap="none" normalizeH="0" baseline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b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putative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cAMP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-binding 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protein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 -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catabolite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 protein activator and regulatory subunit of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cAMP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-dependent protein </a:t>
                      </a: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kinase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b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</a:tr>
              <a:tr h="28051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Synonym and abbreviation</a:t>
                      </a:r>
                      <a:endParaRPr kumimoji="0" lang="en-US" altLang="zh-CN" sz="12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RIP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metalloprotease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Membrane-associated zinc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metalloprotease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</a:tr>
              <a:tr h="398621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Function expression variant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transformation system protein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Predicted </a:t>
                      </a:r>
                      <a:r>
                        <a:rPr kumimoji="0" lang="en-US" altLang="zh-CN" sz="12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charset="0"/>
                          <a:cs typeface="宋体" charset="0"/>
                        </a:rPr>
                        <a:t>amidophosphoribosyltransferases</a:t>
                      </a:r>
                      <a:endParaRPr kumimoji="0" lang="en-US" altLang="zh-CN" sz="12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  <a:ea typeface="宋体" charset="0"/>
                        <a:cs typeface="Times New Roman" charset="0"/>
                      </a:endParaRPr>
                    </a:p>
                  </a:txBody>
                  <a:tcPr marT="45725" marB="45725" anchor="ctr" horzOverflow="overflow">
                    <a:lnL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2D2D8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8E8ED"/>
                    </a:solidFill>
                  </a:tcPr>
                </a:tc>
              </a:tr>
            </a:tbl>
          </a:graphicData>
        </a:graphic>
      </p:graphicFrame>
      <p:sp>
        <p:nvSpPr>
          <p:cNvPr id="10" name="文本框 9"/>
          <p:cNvSpPr txBox="1"/>
          <p:nvPr/>
        </p:nvSpPr>
        <p:spPr>
          <a:xfrm>
            <a:off x="1634490" y="43534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Arial"/>
                <a:cs typeface="Arial"/>
              </a:rPr>
              <a:t>基因组注释问题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63600" y="3391968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Arial"/>
                <a:cs typeface="Arial"/>
              </a:rPr>
              <a:t>跨物种基因注释比较结果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778500" y="3391968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>
                <a:latin typeface="Arial"/>
                <a:cs typeface="Arial"/>
              </a:rPr>
              <a:t>跨物种基因注释决定结果</a:t>
            </a:r>
            <a:endParaRPr kumimoji="1" lang="zh-CN" altLang="en-US" dirty="0">
              <a:latin typeface="Arial"/>
              <a:cs typeface="Arial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833741" y="6488668"/>
            <a:ext cx="3310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BMC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Bioinformatics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一作</a:t>
            </a:r>
            <a:r>
              <a:rPr kumimoji="1" lang="en-GB" altLang="en-GB" dirty="0" smtClean="0"/>
              <a:t>、</a:t>
            </a:r>
            <a:r>
              <a:rPr kumimoji="1" lang="zh-CN" altLang="en-US" dirty="0" smtClean="0"/>
              <a:t>发表</a:t>
            </a:r>
            <a:r>
              <a:rPr kumimoji="1" lang="en-US" altLang="zh-CN" dirty="0" smtClean="0"/>
              <a:t>)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373896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2400" b="1" dirty="0" smtClean="0"/>
              <a:t>总结</a:t>
            </a:r>
            <a:endParaRPr kumimoji="1" lang="zh-CN" altLang="en-US" sz="24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sz="2400" dirty="0">
                <a:latin typeface="Arial"/>
                <a:cs typeface="Arial"/>
              </a:rPr>
              <a:t>基因表达数据</a:t>
            </a:r>
            <a:endParaRPr kumimoji="1" lang="en-GB" altLang="zh-CN" sz="2400" dirty="0">
              <a:latin typeface="Arial"/>
              <a:cs typeface="Arial"/>
            </a:endParaRPr>
          </a:p>
          <a:p>
            <a:pPr lvl="1"/>
            <a:r>
              <a:rPr kumimoji="1" lang="en-GB" altLang="zh-CN" sz="2400" dirty="0" smtClean="0">
                <a:latin typeface="Arial"/>
                <a:cs typeface="Arial"/>
              </a:rPr>
              <a:t>M</a:t>
            </a:r>
            <a:r>
              <a:rPr kumimoji="1" lang="en-US" altLang="zh-CN" sz="2400" dirty="0" err="1" smtClean="0">
                <a:latin typeface="Arial"/>
                <a:cs typeface="Arial"/>
              </a:rPr>
              <a:t>icroarray</a:t>
            </a:r>
            <a:r>
              <a:rPr kumimoji="1" lang="zh-CN" altLang="en-US" sz="2400" dirty="0" smtClean="0">
                <a:latin typeface="Arial"/>
                <a:cs typeface="Arial"/>
              </a:rPr>
              <a:t>和</a:t>
            </a:r>
            <a:r>
              <a:rPr kumimoji="1" lang="en-GB" altLang="zh-CN" sz="2400" dirty="0" smtClean="0">
                <a:latin typeface="Arial"/>
                <a:cs typeface="Arial"/>
              </a:rPr>
              <a:t>RNA</a:t>
            </a:r>
            <a:r>
              <a:rPr kumimoji="1" lang="en-US" altLang="zh-CN" sz="2400" dirty="0" smtClean="0">
                <a:latin typeface="Arial"/>
                <a:cs typeface="Arial"/>
              </a:rPr>
              <a:t>-</a:t>
            </a:r>
            <a:r>
              <a:rPr kumimoji="1" lang="en-US" altLang="zh-CN" sz="2400" dirty="0" err="1" smtClean="0">
                <a:latin typeface="Arial"/>
                <a:cs typeface="Arial"/>
              </a:rPr>
              <a:t>Seq</a:t>
            </a:r>
            <a:r>
              <a:rPr kumimoji="1" lang="zh-CN" altLang="en-US" sz="2400" dirty="0" smtClean="0">
                <a:latin typeface="Arial"/>
                <a:cs typeface="Arial"/>
              </a:rPr>
              <a:t>数据的预处理</a:t>
            </a:r>
            <a:endParaRPr kumimoji="1" lang="en-US" altLang="zh-CN" sz="2400" dirty="0" smtClean="0">
              <a:latin typeface="Arial"/>
              <a:cs typeface="Arial"/>
            </a:endParaRPr>
          </a:p>
          <a:p>
            <a:pPr lvl="1"/>
            <a:r>
              <a:rPr kumimoji="1" lang="zh-CN" altLang="en-US" sz="2400" dirty="0" smtClean="0">
                <a:latin typeface="Arial"/>
                <a:cs typeface="Arial"/>
              </a:rPr>
              <a:t>大样本数据的聚类和分群分析</a:t>
            </a:r>
            <a:endParaRPr kumimoji="1" lang="en-GB" altLang="zh-CN" sz="2400" dirty="0" smtClean="0">
              <a:latin typeface="Arial"/>
              <a:cs typeface="Arial"/>
            </a:endParaRPr>
          </a:p>
          <a:p>
            <a:r>
              <a:rPr kumimoji="1" lang="zh-CN" altLang="en-US" sz="2400" dirty="0" smtClean="0">
                <a:latin typeface="Arial"/>
                <a:cs typeface="Arial"/>
              </a:rPr>
              <a:t>基因组和遗传学数据</a:t>
            </a:r>
            <a:endParaRPr kumimoji="1" lang="en-US" altLang="zh-CN" sz="2400" dirty="0" smtClean="0">
              <a:latin typeface="Arial"/>
              <a:cs typeface="Arial"/>
            </a:endParaRPr>
          </a:p>
          <a:p>
            <a:pPr lvl="1"/>
            <a:r>
              <a:rPr kumimoji="1" lang="zh-CN" altLang="en-US" sz="2400" dirty="0" smtClean="0">
                <a:latin typeface="Arial"/>
                <a:cs typeface="Arial"/>
              </a:rPr>
              <a:t>全外显子组数据</a:t>
            </a:r>
            <a:endParaRPr kumimoji="1" lang="en-GB" altLang="zh-CN" sz="24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93698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426</Words>
  <Application>Microsoft Macintosh PowerPoint</Application>
  <PresentationFormat>全屏显示(4:3)</PresentationFormat>
  <Paragraphs>131</Paragraphs>
  <Slides>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9" baseType="lpstr">
      <vt:lpstr>Office 主题</vt:lpstr>
      <vt:lpstr>A bacterial automated annotation pipeline</vt:lpstr>
      <vt:lpstr>Rheumatoid Arthritis patient subtyping</vt:lpstr>
      <vt:lpstr>Chinese CRC whole exome sequencing</vt:lpstr>
      <vt:lpstr>Conclusions</vt:lpstr>
      <vt:lpstr>Chinese CRC whole exome sequencing</vt:lpstr>
      <vt:lpstr>Rheumatoid Arthritis patient subtyping</vt:lpstr>
      <vt:lpstr>自动化的微生物基因组注释</vt:lpstr>
      <vt:lpstr>总结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Zhe Liu</dc:creator>
  <cp:lastModifiedBy>Zhe Liu</cp:lastModifiedBy>
  <cp:revision>73</cp:revision>
  <dcterms:created xsi:type="dcterms:W3CDTF">2017-11-14T02:34:33Z</dcterms:created>
  <dcterms:modified xsi:type="dcterms:W3CDTF">2017-11-14T07:18:04Z</dcterms:modified>
</cp:coreProperties>
</file>

<file path=docProps/thumbnail.jpeg>
</file>